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6" r:id="rId4"/>
    <p:sldId id="277" r:id="rId5"/>
    <p:sldId id="280" r:id="rId6"/>
    <p:sldId id="281" r:id="rId7"/>
    <p:sldId id="279" r:id="rId8"/>
    <p:sldId id="282" r:id="rId9"/>
    <p:sldId id="284" r:id="rId10"/>
    <p:sldId id="283" r:id="rId11"/>
    <p:sldId id="285" r:id="rId12"/>
    <p:sldId id="27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DA886222-B0BF-4DB0-A0BD-C5B92C7B90FF}" type="datetimeFigureOut">
              <a:rPr lang="ru-RU"/>
              <a:pPr>
                <a:defRPr/>
              </a:pPr>
              <a:t>25.12.2018</a:t>
            </a:fld>
            <a:endParaRPr lang="ru-RU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E1193D16-1B9E-4E1B-B79C-B8F4D0E67F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2BFFA-B212-4EE6-8784-6FFE12D90670}" type="datetimeFigureOut">
              <a:rPr lang="ru-RU"/>
              <a:pPr>
                <a:defRPr/>
              </a:pPr>
              <a:t>25.12.2018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24D2BA-0148-4A4D-9E49-227EEB8B37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22275-3207-4478-9914-39B2D54095CD}" type="datetimeFigureOut">
              <a:rPr lang="ru-RU"/>
              <a:pPr>
                <a:defRPr/>
              </a:pPr>
              <a:t>25.12.2018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CA535-458B-4D69-A77D-84A872AED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0FDF1-B6D2-4072-83B5-48B7954DB383}" type="datetimeFigureOut">
              <a:rPr lang="ru-RU"/>
              <a:pPr>
                <a:defRPr/>
              </a:pPr>
              <a:t>25.12.2018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F0360-E284-4CAB-96D6-C41072011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E4219-7E5A-4333-BC6A-667CF68EC375}" type="datetimeFigureOut">
              <a:rPr lang="ru-RU"/>
              <a:pPr>
                <a:defRPr/>
              </a:pPr>
              <a:t>25.12.2018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A5C31-C2B9-4C16-882C-A4E808BBA1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DAAE5-EF23-4CEB-BA5B-5CB03B9EB804}" type="datetimeFigureOut">
              <a:rPr lang="ru-RU"/>
              <a:pPr>
                <a:defRPr/>
              </a:pPr>
              <a:t>25.12.2018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FABCC-6077-4978-9C8B-284E6A00A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20AC4-B9BB-4714-9F34-F6EC23A2898F}" type="datetimeFigureOut">
              <a:rPr lang="ru-RU"/>
              <a:pPr>
                <a:defRPr/>
              </a:pPr>
              <a:t>25.12.2018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746C0-FC6D-4069-BB1C-3C40B73809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15770-F8F9-4F27-8049-E321417B2202}" type="datetimeFigureOut">
              <a:rPr lang="ru-RU"/>
              <a:pPr>
                <a:defRPr/>
              </a:pPr>
              <a:t>25.12.2018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6A31B-A708-404D-80E2-F379C56CD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C78F8-5775-4D50-9731-98CB088AB21F}" type="datetimeFigureOut">
              <a:rPr lang="ru-RU"/>
              <a:pPr>
                <a:defRPr/>
              </a:pPr>
              <a:t>25.12.2018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D851A-E8B6-469D-BFB7-7DDAAE08F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F1BEC-9A5D-4BFE-AE5D-17D56416DAE0}" type="datetimeFigureOut">
              <a:rPr lang="ru-RU"/>
              <a:pPr>
                <a:defRPr/>
              </a:pPr>
              <a:t>25.12.2018</a:t>
            </a:fld>
            <a:endParaRPr lang="ru-RU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23B37-0100-4797-9FDE-BFE47DB87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F1B3B-F8E1-4C52-81EA-72BB33254B0B}" type="datetimeFigureOut">
              <a:rPr lang="ru-RU"/>
              <a:pPr>
                <a:defRPr/>
              </a:pPr>
              <a:t>25.12.2018</a:t>
            </a:fld>
            <a:endParaRPr lang="ru-RU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2A77B-79CE-46E3-B3C2-9103A8DC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7320BA-B677-43CB-9A6A-8B1778233C24}" type="datetimeFigureOut">
              <a:rPr lang="ru-RU"/>
              <a:pPr>
                <a:defRPr/>
              </a:pPr>
              <a:t>25.12.2018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280C50-2CDF-4CDC-8F13-A5C814ACAB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73" r:id="rId8"/>
    <p:sldLayoutId id="2147483674" r:id="rId9"/>
    <p:sldLayoutId id="2147483665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0"/>
            <a:ext cx="3600450" cy="2193925"/>
          </a:xfrm>
        </p:spPr>
        <p:txBody>
          <a:bodyPr/>
          <a:lstStyle/>
          <a:p>
            <a:pPr algn="ctr"/>
            <a:endParaRPr lang="ru-RU" smtClean="0">
              <a:solidFill>
                <a:schemeClr val="tx1"/>
              </a:solidFill>
            </a:endParaRPr>
          </a:p>
          <a:p>
            <a:pPr algn="ctr"/>
            <a:endParaRPr lang="ru-RU" smtClean="0">
              <a:solidFill>
                <a:schemeClr val="tx1"/>
              </a:solidFill>
            </a:endParaRPr>
          </a:p>
          <a:p>
            <a:pPr algn="ctr"/>
            <a:r>
              <a:rPr lang="ru-RU" smtClean="0">
                <a:solidFill>
                  <a:schemeClr val="tx1"/>
                </a:solidFill>
              </a:rPr>
              <a:t>Темы выпускной квалификационной работы: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932363" y="2636838"/>
            <a:ext cx="3024187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/>
              <a:t>ИГРОВАЯ ДЕЯТЕЛЬНОСТЬ КАК ФАКТОР РАЗВИТИЯ КРЕАТИВНОСТИ ДОШКОЛЬНИКОВ В УСЛОВИЯХ ДЕТСКОГО САДА (НА ПРИМЕРЕ МДОБУ ДЕТСКИЙ САД КОМБИНИРОВАННОГО ВИДА № 166)</a:t>
            </a:r>
            <a:r>
              <a:rPr lang="ru-RU"/>
              <a:t> 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39750" y="822325"/>
            <a:ext cx="3024188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/>
              <a:t>Исполнитель: </a:t>
            </a:r>
            <a:endParaRPr lang="ru-RU"/>
          </a:p>
          <a:p>
            <a:pPr algn="ctr"/>
            <a:r>
              <a:rPr lang="ru-RU"/>
              <a:t>Вербяная Ирина Николаевна</a:t>
            </a:r>
          </a:p>
          <a:p>
            <a:pPr algn="ctr"/>
            <a:r>
              <a:rPr lang="ru-RU"/>
              <a:t>студентка 5 курса заочной формы обучения</a:t>
            </a:r>
            <a:endParaRPr lang="ru-RU" u="sng"/>
          </a:p>
          <a:p>
            <a:pPr algn="ctr"/>
            <a:r>
              <a:rPr lang="ru-RU"/>
              <a:t>направление подготовки</a:t>
            </a:r>
            <a:r>
              <a:rPr lang="ru-RU" b="1"/>
              <a:t> </a:t>
            </a:r>
            <a:r>
              <a:rPr lang="ru-RU"/>
              <a:t>«Психология»</a:t>
            </a:r>
          </a:p>
          <a:p>
            <a:pPr algn="ctr"/>
            <a:r>
              <a:rPr lang="ru-RU"/>
              <a:t>профиль «Общий»</a:t>
            </a:r>
            <a:endParaRPr lang="ru-RU" b="1"/>
          </a:p>
          <a:p>
            <a:pPr algn="ctr"/>
            <a:endParaRPr lang="ru-RU" b="1"/>
          </a:p>
          <a:p>
            <a:pPr algn="ctr"/>
            <a:endParaRPr lang="ru-RU" b="1"/>
          </a:p>
          <a:p>
            <a:pPr algn="ctr"/>
            <a:endParaRPr lang="ru-RU" b="1"/>
          </a:p>
          <a:p>
            <a:pPr algn="ctr"/>
            <a:endParaRPr lang="ru-RU" b="1"/>
          </a:p>
          <a:p>
            <a:pPr algn="ctr"/>
            <a:r>
              <a:rPr lang="ru-RU" b="1"/>
              <a:t>Научный руководитель: </a:t>
            </a:r>
            <a:endParaRPr lang="ru-RU"/>
          </a:p>
          <a:p>
            <a:pPr algn="ctr"/>
            <a:r>
              <a:rPr lang="ru-RU"/>
              <a:t>   Муравьева Полина Андреевна</a:t>
            </a:r>
          </a:p>
          <a:p>
            <a:pPr algn="ctr"/>
            <a:r>
              <a:rPr lang="ru-RU"/>
              <a:t>кандидат психологических наук, доцент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ъект 2"/>
          <p:cNvSpPr>
            <a:spLocks noGrp="1"/>
          </p:cNvSpPr>
          <p:nvPr>
            <p:ph idx="4294967295"/>
          </p:nvPr>
        </p:nvSpPr>
        <p:spPr>
          <a:xfrm>
            <a:off x="611188" y="836613"/>
            <a:ext cx="8137525" cy="3960812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sz="1800" smtClean="0"/>
              <a:t>4. В ходе экспериментального исследования выявлена эффективность разработанной программы, т.к. ее практическое применение способствует развитию креативности старших дошкольников.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1800" smtClean="0"/>
              <a:t>Данное влияние проявилось в том, что ребята научились создавать творческие образы с разными вариантами, увеличились варианты способов действий.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1800" smtClean="0"/>
              <a:t>Однако, главным итогом исследования считается тот факт, что у детей активизировалось творческое воображение, что является важным условием развития личности дошкольников, свободного выражения индивидуальности, развития творческого потенциала.</a:t>
            </a:r>
          </a:p>
        </p:txBody>
      </p:sp>
      <p:pic>
        <p:nvPicPr>
          <p:cNvPr id="44036" name="Picture 4" descr="IMG_20170309_080422-200x1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4149725"/>
            <a:ext cx="2447925" cy="1836738"/>
          </a:xfrm>
          <a:prstGeom prst="rect">
            <a:avLst/>
          </a:prstGeom>
          <a:noFill/>
        </p:spPr>
      </p:pic>
      <p:pic>
        <p:nvPicPr>
          <p:cNvPr id="44038" name="Picture 6" descr="7-g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149725"/>
            <a:ext cx="2552700" cy="1800225"/>
          </a:xfrm>
          <a:prstGeom prst="rect">
            <a:avLst/>
          </a:prstGeom>
          <a:noFill/>
        </p:spPr>
      </p:pic>
      <p:pic>
        <p:nvPicPr>
          <p:cNvPr id="44040" name="Picture 8" descr="IMG_20170210_153812-200x1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4149725"/>
            <a:ext cx="2447925" cy="1836738"/>
          </a:xfrm>
          <a:prstGeom prst="rect">
            <a:avLst/>
          </a:prstGeom>
          <a:noFill/>
        </p:spPr>
      </p:pic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904875" y="6092825"/>
            <a:ext cx="7080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1200"/>
              <a:t>Реализация творческих идей воспитанников МДОБУ детский сад комбинированного вида № 166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ъект 2"/>
          <p:cNvSpPr>
            <a:spLocks noGrp="1"/>
          </p:cNvSpPr>
          <p:nvPr>
            <p:ph idx="4294967295"/>
          </p:nvPr>
        </p:nvSpPr>
        <p:spPr>
          <a:xfrm>
            <a:off x="611188" y="836613"/>
            <a:ext cx="8137525" cy="3960812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endParaRPr lang="ru-RU" b="1" smtClean="0"/>
          </a:p>
          <a:p>
            <a:pPr marL="0" indent="0">
              <a:buFont typeface="Wingdings 2" pitchFamily="18" charset="2"/>
              <a:buNone/>
            </a:pPr>
            <a:r>
              <a:rPr lang="ru-RU" b="1" smtClean="0"/>
              <a:t>На эффективное развитие креативности дошкольников влияет: </a:t>
            </a:r>
          </a:p>
          <a:p>
            <a:pPr marL="0" indent="0"/>
            <a:r>
              <a:rPr lang="ru-RU" smtClean="0"/>
              <a:t> использование в развивающей деятельности системы алгоритмов творческого воображения и эвристических задач; </a:t>
            </a:r>
          </a:p>
          <a:p>
            <a:pPr marL="0" indent="0"/>
            <a:r>
              <a:rPr lang="ru-RU" smtClean="0"/>
              <a:t> систематическое использование элементов игровой деятельности;</a:t>
            </a:r>
          </a:p>
          <a:p>
            <a:pPr marL="0" indent="0"/>
            <a:r>
              <a:rPr lang="ru-RU" smtClean="0"/>
              <a:t> создание подходящих психолого-педагогических условий для гармоничного развития личности каждого ребенка;</a:t>
            </a:r>
          </a:p>
          <a:p>
            <a:pPr marL="0" indent="0"/>
            <a:r>
              <a:rPr lang="ru-RU" smtClean="0"/>
              <a:t> учет индивидуальных и возрастных психологических особенностей детей. </a:t>
            </a:r>
          </a:p>
          <a:p>
            <a:pPr marL="0" indent="0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2349500"/>
            <a:ext cx="7559675" cy="14303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0" name="Picture 2" descr="C:\Users\FORMOZA\AppData\Local\Microsoft\Windows\Temporary Internet Files\Content.IE5\SR3RQG4T\MC90043481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450850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Объект 2"/>
          <p:cNvSpPr>
            <a:spLocks noGrp="1"/>
          </p:cNvSpPr>
          <p:nvPr>
            <p:ph idx="1"/>
          </p:nvPr>
        </p:nvSpPr>
        <p:spPr>
          <a:xfrm>
            <a:off x="323850" y="836613"/>
            <a:ext cx="8424863" cy="3960812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1" name="Picture 5" descr="DSCN3402-1024x7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675" y="904875"/>
            <a:ext cx="6724650" cy="5048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ъект 2"/>
          <p:cNvSpPr>
            <a:spLocks noGrp="1"/>
          </p:cNvSpPr>
          <p:nvPr>
            <p:ph idx="4294967295"/>
          </p:nvPr>
        </p:nvSpPr>
        <p:spPr>
          <a:xfrm>
            <a:off x="611188" y="836613"/>
            <a:ext cx="8137525" cy="3960812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sz="1800" b="1" smtClean="0"/>
              <a:t>Актуальность темы исследования: </a:t>
            </a:r>
          </a:p>
          <a:p>
            <a:pPr marL="0" indent="0" algn="ctr">
              <a:buFont typeface="Wingdings 2" pitchFamily="18" charset="2"/>
              <a:buNone/>
            </a:pPr>
            <a:endParaRPr lang="ru-RU" sz="1800" b="1" smtClean="0"/>
          </a:p>
          <a:p>
            <a:pPr marL="0" indent="0"/>
            <a:r>
              <a:rPr lang="ru-RU" sz="1600" smtClean="0"/>
              <a:t>  Дошкольное детство - это пора жизни, когда перед ребенком открывается окружающий его мир человеческой действительности. Именно во время этого возрастного периода закладываются базовые характеристики, которые в дальнейшем будут определять творческую направленность человека. Поэтому в изучении креативности самый большой интерес представляет дошкольный возраст. </a:t>
            </a:r>
          </a:p>
          <a:p>
            <a:pPr marL="0" indent="0"/>
            <a:r>
              <a:rPr lang="ru-RU" sz="1600" smtClean="0"/>
              <a:t>  В настоящее время проблема развития креативности детей дошкольного возраста вышла на новый уровень. В последнее десятилетие психологи  отмечают, что современные дошкольники существенно отличаются от своих сверстников предшествующих поколений. Новейшие исследования, проведенные в образовательных и исследовательских учреждениях, показывают, что имеют место качественные психические, психофизиологические, личностные изменения современного ребенка, в частности, исследователи отмечают резкое снижение фантазии, любознательности и творческих проявлений детей. </a:t>
            </a:r>
          </a:p>
          <a:p>
            <a:pPr marL="0" indent="0"/>
            <a:r>
              <a:rPr lang="ru-RU" sz="1600" smtClean="0"/>
              <a:t>  Таким образом, возникла необходимость разработки и внедрения новых программ и технологий, в том числе основанных на игровой деятельности, направленных на развитие креативности дошкольников.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ъект 2"/>
          <p:cNvSpPr>
            <a:spLocks noGrp="1"/>
          </p:cNvSpPr>
          <p:nvPr>
            <p:ph idx="4294967295"/>
          </p:nvPr>
        </p:nvSpPr>
        <p:spPr>
          <a:xfrm>
            <a:off x="611188" y="836613"/>
            <a:ext cx="8137525" cy="3960812"/>
          </a:xfrm>
        </p:spPr>
        <p:txBody>
          <a:bodyPr/>
          <a:lstStyle/>
          <a:p>
            <a:pPr marL="457200" indent="-457200"/>
            <a:endParaRPr lang="ru-RU" sz="1600" b="1" smtClean="0"/>
          </a:p>
          <a:p>
            <a:pPr marL="457200" indent="-457200"/>
            <a:r>
              <a:rPr lang="ru-RU" sz="1800" b="1" smtClean="0"/>
              <a:t>Цель исследования:</a:t>
            </a:r>
            <a:r>
              <a:rPr lang="ru-RU" sz="1800" smtClean="0"/>
              <a:t>  теоретически обосновать и выявить возможности игровой деятельности как фактора развития креативности у детей дошкольного возраста. </a:t>
            </a:r>
          </a:p>
          <a:p>
            <a:pPr marL="457200" indent="-457200"/>
            <a:r>
              <a:rPr lang="ru-RU" sz="1800" b="1" smtClean="0"/>
              <a:t>Задачи исследования:</a:t>
            </a:r>
            <a:r>
              <a:rPr lang="ru-RU" sz="1800" smtClean="0"/>
              <a:t> провести теоретический анализ проблемы развития креативности детей старшего дошкольного возраста; определить влияние игровой деятельности на развитие креативности детей дошкольного возраста; разработать и реализовать программу, направленную на развитие креативности детей старшего дошкольного возраста с использованием методов игровой деятельности; выявить эффективность разработанной программы, направленной на развитие креативности детей старшего дошкольного возраста.  </a:t>
            </a:r>
          </a:p>
          <a:p>
            <a:pPr marL="457200" indent="-457200"/>
            <a:r>
              <a:rPr lang="ru-RU" sz="1800" b="1" smtClean="0"/>
              <a:t>Объект исследования:</a:t>
            </a:r>
            <a:r>
              <a:rPr lang="ru-RU" sz="1800" smtClean="0"/>
              <a:t> креативность детей старшего дошкольного возраста. </a:t>
            </a:r>
          </a:p>
          <a:p>
            <a:pPr marL="457200" indent="-457200"/>
            <a:r>
              <a:rPr lang="ru-RU" sz="1800" b="1" smtClean="0"/>
              <a:t>Предмет исследования:</a:t>
            </a:r>
            <a:r>
              <a:rPr lang="ru-RU" sz="1800" smtClean="0"/>
              <a:t> процесс развития креативности детей старшего дошкольного возраста с помощью игровой деятельности. 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ъект 2"/>
          <p:cNvSpPr>
            <a:spLocks noGrp="1"/>
          </p:cNvSpPr>
          <p:nvPr>
            <p:ph idx="4294967295"/>
          </p:nvPr>
        </p:nvSpPr>
        <p:spPr>
          <a:xfrm>
            <a:off x="611188" y="836613"/>
            <a:ext cx="8137525" cy="3960812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endParaRPr lang="ru-RU" b="1" smtClean="0"/>
          </a:p>
          <a:p>
            <a:pPr marL="0" indent="0" algn="ctr">
              <a:buFont typeface="Wingdings 2" pitchFamily="18" charset="2"/>
              <a:buNone/>
            </a:pPr>
            <a:endParaRPr lang="ru-RU" b="1" smtClean="0"/>
          </a:p>
          <a:p>
            <a:pPr marL="0" indent="0" algn="ctr">
              <a:buFont typeface="Wingdings 2" pitchFamily="18" charset="2"/>
              <a:buNone/>
            </a:pPr>
            <a:endParaRPr lang="ru-RU" b="1" smtClean="0"/>
          </a:p>
          <a:p>
            <a:pPr marL="0" indent="0" algn="ctr">
              <a:buFont typeface="Wingdings 2" pitchFamily="18" charset="2"/>
              <a:buNone/>
            </a:pPr>
            <a:endParaRPr lang="ru-RU" b="1" smtClean="0"/>
          </a:p>
          <a:p>
            <a:pPr marL="0" indent="0" algn="ctr">
              <a:buFont typeface="Wingdings 2" pitchFamily="18" charset="2"/>
              <a:buNone/>
            </a:pPr>
            <a:endParaRPr lang="ru-RU" b="1" smtClean="0"/>
          </a:p>
          <a:p>
            <a:pPr marL="0" indent="0" algn="ctr">
              <a:buFont typeface="Wingdings 2" pitchFamily="18" charset="2"/>
              <a:buNone/>
            </a:pPr>
            <a:r>
              <a:rPr lang="ru-RU" b="1" smtClean="0"/>
              <a:t>Проведенное исследование позволило сделать следующие выводы:</a:t>
            </a:r>
          </a:p>
        </p:txBody>
      </p:sp>
      <p:pic>
        <p:nvPicPr>
          <p:cNvPr id="40963" name="Picture 3" descr="IMG-20171004-WA0089-700x5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3860800"/>
            <a:ext cx="3455987" cy="2500313"/>
          </a:xfrm>
          <a:prstGeom prst="rect">
            <a:avLst/>
          </a:prstGeom>
          <a:noFill/>
        </p:spPr>
      </p:pic>
      <p:pic>
        <p:nvPicPr>
          <p:cNvPr id="40964" name="Picture 4" descr="IMG_20170609_085540-700x5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3933825"/>
            <a:ext cx="3386137" cy="2373313"/>
          </a:xfrm>
          <a:prstGeom prst="rect">
            <a:avLst/>
          </a:prstGeom>
          <a:noFill/>
        </p:spPr>
      </p:pic>
      <p:pic>
        <p:nvPicPr>
          <p:cNvPr id="40966" name="Picture 6" descr="IMG-20170825-WA0015-647x50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476250"/>
            <a:ext cx="3384550" cy="2520950"/>
          </a:xfrm>
          <a:prstGeom prst="rect">
            <a:avLst/>
          </a:prstGeom>
          <a:noFill/>
        </p:spPr>
      </p:pic>
      <p:pic>
        <p:nvPicPr>
          <p:cNvPr id="40970" name="Picture 10" descr="9-5-200x1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765175"/>
            <a:ext cx="3024187" cy="22685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ъект 2"/>
          <p:cNvSpPr>
            <a:spLocks noGrp="1"/>
          </p:cNvSpPr>
          <p:nvPr>
            <p:ph idx="4294967295"/>
          </p:nvPr>
        </p:nvSpPr>
        <p:spPr>
          <a:xfrm>
            <a:off x="611188" y="836613"/>
            <a:ext cx="8137525" cy="3960812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sz="1800" smtClean="0"/>
              <a:t>1. Проведенный теоретический анализ работ отечественных и зарубежных ученых по проблеме развития креативности детей старшего дошкольного возраста показал, что креативность является уровнем творческой одаренности и способности к творчеству, которые составляют относительно устойчивую характеристику личности, она является необходимым качеством личности современного человека, т.к. современному человеку нужно достаточно быстро меняться, все время развиваться и расти, чтобы быть востребованным в обществе.</a:t>
            </a:r>
          </a:p>
        </p:txBody>
      </p:sp>
      <p:pic>
        <p:nvPicPr>
          <p:cNvPr id="41988" name="Picture 4" descr="IMG-20171004-WA0093-700x5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3500438"/>
            <a:ext cx="3354388" cy="2636837"/>
          </a:xfrm>
          <a:prstGeom prst="rect">
            <a:avLst/>
          </a:prstGeom>
          <a:noFill/>
        </p:spPr>
      </p:pic>
      <p:pic>
        <p:nvPicPr>
          <p:cNvPr id="41990" name="Picture 6" descr="IMG-20171123-WA0056-700x5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338" y="3500438"/>
            <a:ext cx="3354387" cy="2635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ъект 2"/>
          <p:cNvSpPr>
            <a:spLocks noGrp="1"/>
          </p:cNvSpPr>
          <p:nvPr>
            <p:ph idx="4294967295"/>
          </p:nvPr>
        </p:nvSpPr>
        <p:spPr>
          <a:xfrm>
            <a:off x="468313" y="836613"/>
            <a:ext cx="8280400" cy="3960812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sz="1800" smtClean="0"/>
              <a:t>Для развития креативности сензитивным периодом является дошкольный возраст в связи с тем, что в этом возрасте формируется «первичная» креативность, как общая творческая способность.</a:t>
            </a:r>
          </a:p>
          <a:p>
            <a:pPr marL="0" indent="0" algn="ctr">
              <a:buFont typeface="Wingdings 2" pitchFamily="18" charset="2"/>
              <a:buNone/>
            </a:pPr>
            <a:endParaRPr lang="ru-RU" sz="1800" smtClean="0"/>
          </a:p>
          <a:p>
            <a:pPr marL="0" indent="0" algn="ctr">
              <a:buFont typeface="Wingdings 2" pitchFamily="18" charset="2"/>
              <a:buNone/>
            </a:pPr>
            <a:r>
              <a:rPr lang="ru-RU" sz="1800" smtClean="0"/>
              <a:t>Развитие креативности может быть достигнуто только в случае выполнения набора условий: свобода в выборе видов деятельности, их многоплановость; раннее начало творческого развития; создание в детском саду благоприятной развивающей среды; постоянное поддержание интереса к творческой деятельности и др.</a:t>
            </a:r>
            <a:r>
              <a:rPr lang="ru-RU" smtClean="0"/>
              <a:t> </a:t>
            </a:r>
          </a:p>
        </p:txBody>
      </p:sp>
      <p:pic>
        <p:nvPicPr>
          <p:cNvPr id="39947" name="Picture 11" descr="DSCN8447-700x5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716338"/>
            <a:ext cx="3240088" cy="2592387"/>
          </a:xfrm>
          <a:prstGeom prst="rect">
            <a:avLst/>
          </a:prstGeom>
          <a:noFill/>
        </p:spPr>
      </p:pic>
      <p:pic>
        <p:nvPicPr>
          <p:cNvPr id="39949" name="Picture 13" descr="DSCN8501-700x5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716338"/>
            <a:ext cx="3354388" cy="25638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ъект 2"/>
          <p:cNvSpPr>
            <a:spLocks noGrp="1"/>
          </p:cNvSpPr>
          <p:nvPr>
            <p:ph idx="4294967295"/>
          </p:nvPr>
        </p:nvSpPr>
        <p:spPr>
          <a:xfrm>
            <a:off x="611188" y="836613"/>
            <a:ext cx="8137525" cy="3960812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smtClean="0"/>
              <a:t>2. Определено влияние игровой деятельности на развитие креативности детей дошкольного возраста.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mtClean="0"/>
              <a:t>Игровая деятельность является эффективным средством развития креативности, т.к. в ее процессе психолог использует терапевтическое воздействие игры, чтобы помочь в преодолении каких-либо затруднений личности ребенка или развить определенные качества, навыки, способности.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mtClean="0"/>
              <a:t>Кроме того, игра является основной деятельностью дошкольника, что позволяет ему в процессе игровой деятельности познавать себя и окружающий мир во всех его проявлениях.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ъект 2"/>
          <p:cNvSpPr>
            <a:spLocks noGrp="1"/>
          </p:cNvSpPr>
          <p:nvPr>
            <p:ph idx="4294967295"/>
          </p:nvPr>
        </p:nvSpPr>
        <p:spPr>
          <a:xfrm>
            <a:off x="611188" y="836613"/>
            <a:ext cx="8137525" cy="3960812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sz="1800" smtClean="0"/>
              <a:t>3. Разработана и реализована программа, направленная на развитие креативности детей старшего дошкольного возраста с использованием методов игровой деятельности.</a:t>
            </a:r>
          </a:p>
          <a:p>
            <a:pPr marL="0" indent="0" algn="ctr">
              <a:buFont typeface="Wingdings 2" pitchFamily="18" charset="2"/>
              <a:buNone/>
            </a:pPr>
            <a:endParaRPr lang="ru-RU" sz="1800" smtClean="0"/>
          </a:p>
          <a:p>
            <a:pPr marL="0" indent="0" algn="ctr">
              <a:buFont typeface="Wingdings 2" pitchFamily="18" charset="2"/>
              <a:buNone/>
            </a:pPr>
            <a:r>
              <a:rPr lang="ru-RU" sz="1800" smtClean="0"/>
              <a:t>Данная программа направлена на развитие у дошкольников креативных способностей, активизацию ресурсных возможностей детей, развитие творческого воображения, становление навыков творческого саморазвития, обучение детей совместному поиску творческих решений в трудных ситуациях, обогащение позитивного опыта совместной творческой деятельности дошкольников. </a:t>
            </a:r>
          </a:p>
        </p:txBody>
      </p:sp>
      <p:pic>
        <p:nvPicPr>
          <p:cNvPr id="45060" name="Picture 4" descr="IMG-20170708-WA0002-900x7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437063"/>
            <a:ext cx="2735263" cy="1912937"/>
          </a:xfrm>
          <a:prstGeom prst="rect">
            <a:avLst/>
          </a:prstGeom>
          <a:noFill/>
        </p:spPr>
      </p:pic>
      <p:pic>
        <p:nvPicPr>
          <p:cNvPr id="45062" name="Picture 6" descr="IMG-20170708-WA0005-900x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789363"/>
            <a:ext cx="2592388" cy="2016125"/>
          </a:xfrm>
          <a:prstGeom prst="rect">
            <a:avLst/>
          </a:prstGeom>
          <a:noFill/>
        </p:spPr>
      </p:pic>
      <p:pic>
        <p:nvPicPr>
          <p:cNvPr id="45064" name="Picture 8" descr="IMG-20170708-WA0001-900x7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3860800"/>
            <a:ext cx="2451100" cy="19065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708</TotalTime>
  <Words>733</Words>
  <Application>Microsoft Office PowerPoint</Application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Остин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Государство как субъект финансового права</dc:title>
  <dc:creator>Татьяна</dc:creator>
  <cp:lastModifiedBy>dns</cp:lastModifiedBy>
  <cp:revision>38</cp:revision>
  <dcterms:created xsi:type="dcterms:W3CDTF">2013-09-14T14:32:54Z</dcterms:created>
  <dcterms:modified xsi:type="dcterms:W3CDTF">2018-12-25T19:10:28Z</dcterms:modified>
</cp:coreProperties>
</file>